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12" r:id="rId3"/>
    <p:sldId id="313" r:id="rId4"/>
    <p:sldId id="301" r:id="rId5"/>
    <p:sldId id="307" r:id="rId6"/>
    <p:sldId id="308" r:id="rId7"/>
    <p:sldId id="302" r:id="rId8"/>
    <p:sldId id="303" r:id="rId9"/>
    <p:sldId id="304" r:id="rId10"/>
    <p:sldId id="305" r:id="rId11"/>
    <p:sldId id="257" r:id="rId12"/>
    <p:sldId id="258" r:id="rId13"/>
    <p:sldId id="309" r:id="rId14"/>
    <p:sldId id="259" r:id="rId15"/>
    <p:sldId id="263" r:id="rId16"/>
    <p:sldId id="264" r:id="rId17"/>
    <p:sldId id="266" r:id="rId18"/>
    <p:sldId id="261" r:id="rId19"/>
    <p:sldId id="265" r:id="rId20"/>
    <p:sldId id="262" r:id="rId21"/>
    <p:sldId id="271" r:id="rId22"/>
    <p:sldId id="267" r:id="rId23"/>
    <p:sldId id="270" r:id="rId24"/>
    <p:sldId id="268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4" r:id="rId37"/>
    <p:sldId id="283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00" r:id="rId49"/>
    <p:sldId id="295" r:id="rId50"/>
    <p:sldId id="296" r:id="rId51"/>
    <p:sldId id="297" r:id="rId52"/>
    <p:sldId id="298" r:id="rId53"/>
    <p:sldId id="299" r:id="rId54"/>
    <p:sldId id="311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94614" autoAdjust="0"/>
  </p:normalViewPr>
  <p:slideViewPr>
    <p:cSldViewPr snapToGrid="0">
      <p:cViewPr varScale="1">
        <p:scale>
          <a:sx n="104" d="100"/>
          <a:sy n="104" d="100"/>
        </p:scale>
        <p:origin x="906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282C2-CE41-4C5F-A7B2-CC16AA6DAB65}" type="datetimeFigureOut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2A0B0-A6C0-442B-8845-7E99DF9CE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31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https://swf.com.tw/?p=1002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A0B0-A6C0-442B-8845-7E99DF9CE75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26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https://swf.com.tw/?p=1002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A0B0-A6C0-442B-8845-7E99DF9CE75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09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https://swf.com.tw/?p=1002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A0B0-A6C0-442B-8845-7E99DF9CE75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8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D98D0-A5EA-4967-8232-54F28F17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0522BD-4CD4-4419-A347-91ED87130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AC6603-FDE5-4DD7-B400-FD093EB8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E18A-9F91-49E8-96C6-A686C299A920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BCB106-D458-47AD-956E-A50EEC59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7EE403B-37EF-4D9D-ACE6-715F6B17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65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AFAC1-2BEA-4AA6-A5FC-F736A417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F894E-30FD-4790-B0C1-3306CF628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48EE75-6FC4-4EF7-B93B-227CC812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5CD1-C1C2-490C-93A0-8443B9E7B413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09CC2A-BE54-4BCE-BF5F-5D6D3FE1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35B878-36DF-4F9C-BA7B-91C20B30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15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C0D0E81-AF40-43D3-A112-897F6E2C6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0E5BD3-9839-4EA7-B9DD-DEA31DBFD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680E0D-65F4-477B-8F57-63DCE6E7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5B64-39A9-4DC8-BC04-66F2AADB301E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47E0A3-8403-4928-9C38-CC656EC8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9785B8-94F7-440B-91BA-AAF7B5C6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05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E399E-69FB-4429-9B96-E86F2B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4967E-D072-410E-B0DA-55B6B295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81E9D6-F00E-4104-9541-B98C87D6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07C-E79C-40B3-9537-15204DEB168B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4EDA59-0C3F-4646-98FC-33E05F98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D5C3E2-704B-4920-A7FA-BC38BA509188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678EA18A-61E6-423C-B64A-B2B037FC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78BB11-80A9-4336-8193-F5B64529714F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6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1C81B-2102-4863-8B10-E0FCCDC0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B09368-213A-4D52-BB98-69E405D0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41F283-ECF0-41EA-AFF0-877E0034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A2DF-C63D-4588-AA88-80F07F9E4758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6ED97C-0251-459F-8AA5-93EDD239D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46CFA-4D0D-4084-B5F3-BD071011905C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AB19B9F1-CFD8-4591-B9F3-E83D6DD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588AF8-944D-456E-AB9A-4B488CFE1BF0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32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F28AD-B820-4DCA-A392-D289F7F1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ECB9F5-17CE-4795-A86A-2483B7859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CF1F6-7F90-4AD3-83ED-4F3CFD9C1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755A6D-61C9-4EDD-A673-184F6982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7A3F-018D-4F55-9920-23D9D947B205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ABB316-B539-4B93-A048-DAEC1FBD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4097DE-9F79-42B8-904E-FC39A13286B9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D7019FF-E535-4DD0-AE0E-422BBFB6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84DCE-047F-413F-8E9D-24655B30E63E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5461E-1FF0-4B32-83B3-354362A4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9FAC24-E2FD-4AD7-87D1-5750745B9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6826410-75CE-4F93-B576-501BBBD73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01CC7B2-1037-40F7-9132-61C1A9026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6CF2B5-4D74-40C5-BCE2-7405D22F0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F0022C3-FA18-4FF6-9371-370312D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2308-336F-4A01-AB67-55223D0A2BEC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66FFB5-0AF1-4D7E-B745-91FCC162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6B5FE1-5FD6-4979-8DD9-60426054D6D6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874450E1-1A79-476C-A8E6-203F3403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6623F4-611A-4548-A864-1A853C0C650B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6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C6A31-D54A-4E1B-AC6D-1C6556B9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D7B7F0-D044-4473-8E97-529FD919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CDF8-CBCA-441D-8641-F279F6741E85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1FF957-6285-4E6E-882D-ECDC8128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AFBC44-E0D4-4DDA-99D0-7FD84F7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57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156B5C-FAB5-4FE2-B3DF-FA2D1680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BB04-3056-4C14-89C4-6D5CDB51B5D7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1965175-8575-4509-A1A4-4D17926E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331B7F-0345-4416-8033-E38DFE25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66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27DCB3-C161-4EF2-81E6-7BC4D070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DAA8A9-101B-4EDC-9CFA-BAC35703A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9A1250-8E75-4045-BA1B-B4C6644E8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298B1-03B1-4A54-8A23-895AE002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2D41-CE38-491E-A5F5-F23E09ED8FBE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F53F6F-B7F6-4F71-A929-8F7A9DB7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3889A7-A62A-49C9-805E-234AFBE2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67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B4CE6-CF7E-4992-B4DB-BEDFD1EA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69EC4D-2C7B-4251-AA0F-5F523C287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7404D0-6310-4448-A0E5-3E20FEB67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E36B08-5B92-4168-A332-B4EFB905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3B6A-DBE9-43DF-8294-CB5A97C0C28A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E26F60-61F2-47BF-8F7D-4133AD4C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DDAD91-DA77-4298-921B-C4427497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90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74FEC6-2ACD-4EEC-9465-1E415A41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B3887F-3B17-451A-BA62-DD84292EF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B118C6-7B31-4AC5-B52B-1C6763F94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7A7A4-BBC4-418F-94CF-E01E79D44814}" type="datetime1">
              <a:rPr lang="zh-TW" altLang="en-US" smtClean="0"/>
              <a:t>2023/4/15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16B7E0-DF0F-4BD2-8717-AE431D2E8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8375FD-1141-4A31-AA9E-2A1026534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97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caijiayou/power.g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honny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ch.cn/downloads/CH341SER_EXE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8A929-AEA6-401A-A383-532A3D1A0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智慧微電網監控系統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181EE3-4A8C-4F1E-A9D9-D26332D62EAA}"/>
              </a:ext>
            </a:extLst>
          </p:cNvPr>
          <p:cNvSpPr/>
          <p:nvPr/>
        </p:nvSpPr>
        <p:spPr>
          <a:xfrm>
            <a:off x="9061179" y="5702719"/>
            <a:ext cx="3182755" cy="1083641"/>
          </a:xfrm>
          <a:prstGeom prst="rect">
            <a:avLst/>
          </a:prstGeom>
          <a:solidFill>
            <a:srgbClr val="7CCEF4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15B91F-974A-485D-A4B0-F3FD16C6B02D}"/>
              </a:ext>
            </a:extLst>
          </p:cNvPr>
          <p:cNvSpPr txBox="1"/>
          <p:nvPr/>
        </p:nvSpPr>
        <p:spPr>
          <a:xfrm>
            <a:off x="9079286" y="5796041"/>
            <a:ext cx="316464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National Formosa University</a:t>
            </a:r>
          </a:p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Department of Electrical Engineering</a:t>
            </a:r>
          </a:p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 Comm Lab</a:t>
            </a:r>
          </a:p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</a:p>
        </p:txBody>
      </p:sp>
    </p:spTree>
    <p:extLst>
      <p:ext uri="{BB962C8B-B14F-4D97-AF65-F5344CB8AC3E}">
        <p14:creationId xmlns:p14="http://schemas.microsoft.com/office/powerpoint/2010/main" val="377126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D3F11B-DB8E-4489-BC07-969F6F0DA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087E5CE-26DA-48FC-96A7-3783293A985F}"/>
              </a:ext>
            </a:extLst>
          </p:cNvPr>
          <p:cNvSpPr txBox="1">
            <a:spLocks/>
          </p:cNvSpPr>
          <p:nvPr/>
        </p:nvSpPr>
        <p:spPr>
          <a:xfrm>
            <a:off x="838200" y="-281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 Broker(2/2)</a:t>
            </a:r>
          </a:p>
        </p:txBody>
      </p:sp>
      <p:pic>
        <p:nvPicPr>
          <p:cNvPr id="4100" name="Picture 4" descr="下載Windows版的Mosquitto安裝程式">
            <a:extLst>
              <a:ext uri="{FF2B5EF4-FFF2-40B4-BE49-F238E27FC236}">
                <a16:creationId xmlns:a16="http://schemas.microsoft.com/office/drawing/2014/main" id="{DEBF7033-1886-430D-B87D-A9673A77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24" y="737292"/>
            <a:ext cx="7500649" cy="428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i.imgur.com/fVowT9Q.png">
            <a:extLst>
              <a:ext uri="{FF2B5EF4-FFF2-40B4-BE49-F238E27FC236}">
                <a16:creationId xmlns:a16="http://schemas.microsoft.com/office/drawing/2014/main" id="{6D488898-2488-47E3-B488-DC2F19A0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57" y="5096836"/>
            <a:ext cx="4008581" cy="139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7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2801A9-53FC-4420-BFFB-B8DEE928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4" y="731286"/>
            <a:ext cx="11357832" cy="539542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AE954ADE-553A-4B4B-A909-BE9627D2B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DCBFB3-929F-4FD1-B006-CAC3094467F1}"/>
              </a:ext>
            </a:extLst>
          </p:cNvPr>
          <p:cNvSpPr/>
          <p:nvPr/>
        </p:nvSpPr>
        <p:spPr>
          <a:xfrm>
            <a:off x="8829964" y="1634836"/>
            <a:ext cx="1062181" cy="2078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1EED1-D5A3-4390-81F8-EE4B08B85E70}"/>
              </a:ext>
            </a:extLst>
          </p:cNvPr>
          <p:cNvSpPr/>
          <p:nvPr/>
        </p:nvSpPr>
        <p:spPr>
          <a:xfrm>
            <a:off x="8248073" y="2056849"/>
            <a:ext cx="1112981" cy="769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3A93AE3-4531-4A12-A786-0ED3BF958519}"/>
              </a:ext>
            </a:extLst>
          </p:cNvPr>
          <p:cNvCxnSpPr>
            <a:cxnSpLocks/>
          </p:cNvCxnSpPr>
          <p:nvPr/>
        </p:nvCxnSpPr>
        <p:spPr>
          <a:xfrm flipH="1">
            <a:off x="8248073" y="2655455"/>
            <a:ext cx="1763265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NA219 High Side DC Current Sensor (26V ±3.2A) – Future Electronics Egypt">
            <a:extLst>
              <a:ext uri="{FF2B5EF4-FFF2-40B4-BE49-F238E27FC236}">
                <a16:creationId xmlns:a16="http://schemas.microsoft.com/office/drawing/2014/main" id="{E4FDDA10-A9C5-458D-8C63-CBAE82019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10663" r="7252" b="10663"/>
          <a:stretch/>
        </p:blipFill>
        <p:spPr bwMode="auto">
          <a:xfrm>
            <a:off x="8767068" y="1521140"/>
            <a:ext cx="1125077" cy="10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4AEEF3-36F9-4C0D-9FC5-12ED96888D2E}"/>
              </a:ext>
            </a:extLst>
          </p:cNvPr>
          <p:cNvSpPr txBox="1"/>
          <p:nvPr/>
        </p:nvSpPr>
        <p:spPr>
          <a:xfrm>
            <a:off x="9051324" y="267277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2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1026" name="Picture 2" descr="New PZEM004T v3.00 and power flow direction - Sensors - Arduino Forum">
            <a:extLst>
              <a:ext uri="{FF2B5EF4-FFF2-40B4-BE49-F238E27FC236}">
                <a16:creationId xmlns:a16="http://schemas.microsoft.com/office/drawing/2014/main" id="{AF6B2F2F-91A2-4AA5-A75A-2B088E426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722" r="20488" b="-722"/>
          <a:stretch/>
        </p:blipFill>
        <p:spPr bwMode="auto">
          <a:xfrm>
            <a:off x="1378238" y="1380404"/>
            <a:ext cx="5207289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C168EB-EE3B-41A5-A049-A542ACE9420F}"/>
              </a:ext>
            </a:extLst>
          </p:cNvPr>
          <p:cNvSpPr txBox="1"/>
          <p:nvPr/>
        </p:nvSpPr>
        <p:spPr>
          <a:xfrm>
            <a:off x="6502399" y="324658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GND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3DF631B-6DB5-4FAD-9A71-B0F34D71CD79}"/>
              </a:ext>
            </a:extLst>
          </p:cNvPr>
          <p:cNvSpPr txBox="1"/>
          <p:nvPr/>
        </p:nvSpPr>
        <p:spPr>
          <a:xfrm>
            <a:off x="6502399" y="3431310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RX  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esp32(16)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EE1E64-C1B9-428E-8AB1-89B2170488F6}"/>
              </a:ext>
            </a:extLst>
          </p:cNvPr>
          <p:cNvSpPr txBox="1"/>
          <p:nvPr/>
        </p:nvSpPr>
        <p:spPr>
          <a:xfrm>
            <a:off x="6511635" y="3600875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TX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esp32(17)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7C4A6B-7299-4BF1-9D56-687DC470B06A}"/>
              </a:ext>
            </a:extLst>
          </p:cNvPr>
          <p:cNvSpPr txBox="1"/>
          <p:nvPr/>
        </p:nvSpPr>
        <p:spPr>
          <a:xfrm>
            <a:off x="6520871" y="3791089"/>
            <a:ext cx="1402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+5V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8" name="Picture 4" descr="ESP32-DevKitC-32UE Espressif Systems | Mouser 臺灣">
            <a:extLst>
              <a:ext uri="{FF2B5EF4-FFF2-40B4-BE49-F238E27FC236}">
                <a16:creationId xmlns:a16="http://schemas.microsoft.com/office/drawing/2014/main" id="{57152F6D-59DA-4E7B-9EC7-857C0F45C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t="5591" r="15936" b="7733"/>
          <a:stretch/>
        </p:blipFill>
        <p:spPr bwMode="auto">
          <a:xfrm>
            <a:off x="8215742" y="2007811"/>
            <a:ext cx="2050473" cy="35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0F8C64-4A84-48E4-A24D-FECC19AC24FD}"/>
              </a:ext>
            </a:extLst>
          </p:cNvPr>
          <p:cNvSpPr txBox="1"/>
          <p:nvPr/>
        </p:nvSpPr>
        <p:spPr>
          <a:xfrm>
            <a:off x="8811490" y="5412408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esp32</a:t>
            </a:r>
            <a:endParaRPr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98370A7-CF7D-4D1E-BD96-A0F81A1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接線圖</a:t>
            </a:r>
          </a:p>
        </p:txBody>
      </p:sp>
    </p:spTree>
    <p:extLst>
      <p:ext uri="{BB962C8B-B14F-4D97-AF65-F5344CB8AC3E}">
        <p14:creationId xmlns:p14="http://schemas.microsoft.com/office/powerpoint/2010/main" val="15313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SP32-DevKitC-32UE Espressif Systems | Mouser 臺灣">
            <a:extLst>
              <a:ext uri="{FF2B5EF4-FFF2-40B4-BE49-F238E27FC236}">
                <a16:creationId xmlns:a16="http://schemas.microsoft.com/office/drawing/2014/main" id="{57152F6D-59DA-4E7B-9EC7-857C0F45C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t="5591" r="15936" b="7733"/>
          <a:stretch/>
        </p:blipFill>
        <p:spPr bwMode="auto">
          <a:xfrm>
            <a:off x="8215742" y="2007811"/>
            <a:ext cx="2050473" cy="35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C168EB-EE3B-41A5-A049-A542ACE9420F}"/>
              </a:ext>
            </a:extLst>
          </p:cNvPr>
          <p:cNvSpPr txBox="1"/>
          <p:nvPr/>
        </p:nvSpPr>
        <p:spPr>
          <a:xfrm>
            <a:off x="6502399" y="2535874"/>
            <a:ext cx="1415772" cy="338554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GND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3DF631B-6DB5-4FAD-9A71-B0F34D71CD79}"/>
              </a:ext>
            </a:extLst>
          </p:cNvPr>
          <p:cNvSpPr txBox="1"/>
          <p:nvPr/>
        </p:nvSpPr>
        <p:spPr>
          <a:xfrm>
            <a:off x="6502399" y="3128562"/>
            <a:ext cx="1729833" cy="338554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SDA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esp32(21)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EE1E64-C1B9-428E-8AB1-89B2170488F6}"/>
              </a:ext>
            </a:extLst>
          </p:cNvPr>
          <p:cNvSpPr txBox="1"/>
          <p:nvPr/>
        </p:nvSpPr>
        <p:spPr>
          <a:xfrm>
            <a:off x="6511635" y="3802443"/>
            <a:ext cx="1699889" cy="33855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esp32(22)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7C4A6B-7299-4BF1-9D56-687DC470B06A}"/>
              </a:ext>
            </a:extLst>
          </p:cNvPr>
          <p:cNvSpPr txBox="1"/>
          <p:nvPr/>
        </p:nvSpPr>
        <p:spPr>
          <a:xfrm>
            <a:off x="6520871" y="4419850"/>
            <a:ext cx="1402435" cy="338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+5V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0F8C64-4A84-48E4-A24D-FECC19AC24FD}"/>
              </a:ext>
            </a:extLst>
          </p:cNvPr>
          <p:cNvSpPr txBox="1"/>
          <p:nvPr/>
        </p:nvSpPr>
        <p:spPr>
          <a:xfrm>
            <a:off x="8811490" y="5412408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esp32</a:t>
            </a:r>
            <a:endParaRPr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98370A7-CF7D-4D1E-BD96-A0F81A1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接線圖</a:t>
            </a:r>
          </a:p>
        </p:txBody>
      </p:sp>
      <p:pic>
        <p:nvPicPr>
          <p:cNvPr id="13" name="Picture 4" descr="INA219 High Side DC Current Sensor (26V ±3.2A) – Future Electronics Egypt">
            <a:extLst>
              <a:ext uri="{FF2B5EF4-FFF2-40B4-BE49-F238E27FC236}">
                <a16:creationId xmlns:a16="http://schemas.microsoft.com/office/drawing/2014/main" id="{B9FFC9A5-A4CA-4D71-9844-A41D8EB97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10663" r="7252" b="10663"/>
          <a:stretch/>
        </p:blipFill>
        <p:spPr bwMode="auto">
          <a:xfrm>
            <a:off x="1720720" y="2661873"/>
            <a:ext cx="3541262" cy="337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26A28E2-EF74-4897-B7ED-A10BE2BD9CB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92073" y="4553332"/>
            <a:ext cx="1828798" cy="357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1572BA4-04CD-4098-99CF-55B07B5AC4C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358630" y="3971720"/>
            <a:ext cx="2153005" cy="90498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D133835-9184-4C0E-9C3A-E09836C8A74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02545" y="3297839"/>
            <a:ext cx="2299854" cy="515537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1F5D71F-CBE0-4A9A-A012-542AFDDE933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535055" y="2705151"/>
            <a:ext cx="1967344" cy="15712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0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Download </a:t>
            </a:r>
            <a:r>
              <a:rPr lang="en-US" altLang="zh-TW" u="sng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代碼包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764C1A-DCB4-4CBA-BF84-C43FA39F6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6538"/>
            <a:ext cx="12192000" cy="23302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(1)git download </a:t>
            </a:r>
            <a:r>
              <a:rPr lang="zh-TW" alt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or 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(2)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手動下載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(1)$ git</a:t>
            </a:r>
            <a:r>
              <a:rPr lang="zh-TW" alt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clone </a:t>
            </a:r>
            <a:r>
              <a:rPr lang="en-US" altLang="zh-TW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https://github.com/caijiayou/power.git</a:t>
            </a:r>
            <a:endParaRPr lang="en-US" altLang="zh-TW" sz="2000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en-US" altLang="zh-TW" sz="1100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(2)URL: https://github.com/caijiayou/power.git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578CD-986D-4C11-9B92-D0D95780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86" y="2795004"/>
            <a:ext cx="7570627" cy="36342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285A06-90B7-4174-8025-EE0CFEDC0A81}"/>
              </a:ext>
            </a:extLst>
          </p:cNvPr>
          <p:cNvSpPr/>
          <p:nvPr/>
        </p:nvSpPr>
        <p:spPr>
          <a:xfrm>
            <a:off x="5661891" y="4839854"/>
            <a:ext cx="646545" cy="240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7507941-D709-46F6-BDEC-69312D5029CC}"/>
              </a:ext>
            </a:extLst>
          </p:cNvPr>
          <p:cNvCxnSpPr/>
          <p:nvPr/>
        </p:nvCxnSpPr>
        <p:spPr>
          <a:xfrm>
            <a:off x="5394036" y="4654106"/>
            <a:ext cx="267855" cy="1857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A0E221B-18BC-4217-A000-D29AC5BFB05A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07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r>
              <a:rPr lang="en-US" altLang="zh-TW" u="sng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Thonny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764C1A-DCB4-4CBA-BF84-C43FA39F6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9712"/>
            <a:ext cx="12192000" cy="464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URL: </a:t>
            </a:r>
            <a:r>
              <a:rPr lang="en-US" altLang="zh-TW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https://thonny.org</a:t>
            </a:r>
            <a:endParaRPr lang="en-US" altLang="zh-TW" sz="2400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E7576C-35BF-405A-8084-96C965D87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89" y="1804705"/>
            <a:ext cx="4049614" cy="457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D64E8-634D-4283-8CB8-99FC2FF28368}"/>
              </a:ext>
            </a:extLst>
          </p:cNvPr>
          <p:cNvSpPr/>
          <p:nvPr/>
        </p:nvSpPr>
        <p:spPr>
          <a:xfrm>
            <a:off x="6631707" y="2984366"/>
            <a:ext cx="424873" cy="217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B170F96-AF1C-4627-9A3D-F04B5277BEBF}"/>
              </a:ext>
            </a:extLst>
          </p:cNvPr>
          <p:cNvCxnSpPr/>
          <p:nvPr/>
        </p:nvCxnSpPr>
        <p:spPr>
          <a:xfrm>
            <a:off x="6363852" y="2798618"/>
            <a:ext cx="267855" cy="1857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CE3D04-E42A-4479-A448-074C1ACB6026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0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下載與安裝驅動程式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(1/2)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764C1A-DCB4-4CBA-BF84-C43FA39F6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9452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為了能讓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Thonny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可以連線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ESP32,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以便上傳並執行我們寫的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程式。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URL: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https://www.wch.cn/downloads/CH341SER_EXE.html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6F5113-C9CE-4D59-AA60-ADE41E96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19" y="2976419"/>
            <a:ext cx="6096000" cy="30611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5AFB31-642D-4559-869B-F2E2C3F119EC}"/>
              </a:ext>
            </a:extLst>
          </p:cNvPr>
          <p:cNvSpPr/>
          <p:nvPr/>
        </p:nvSpPr>
        <p:spPr>
          <a:xfrm>
            <a:off x="4599709" y="5635202"/>
            <a:ext cx="2900224" cy="294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B8EF833-8B83-4DE8-8387-E9DB4B62D11B}"/>
              </a:ext>
            </a:extLst>
          </p:cNvPr>
          <p:cNvCxnSpPr>
            <a:cxnSpLocks/>
          </p:cNvCxnSpPr>
          <p:nvPr/>
        </p:nvCxnSpPr>
        <p:spPr>
          <a:xfrm flipH="1">
            <a:off x="7499933" y="5320145"/>
            <a:ext cx="369449" cy="2952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611C94-8CED-4F8A-AB65-493A13E11D88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7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9B6AECC-F15A-4337-9FB4-54E46D30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55" y="2261107"/>
            <a:ext cx="5010150" cy="28765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下載與安裝驅動程式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(2/2)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5AFB31-642D-4559-869B-F2E2C3F119EC}"/>
              </a:ext>
            </a:extLst>
          </p:cNvPr>
          <p:cNvSpPr/>
          <p:nvPr/>
        </p:nvSpPr>
        <p:spPr>
          <a:xfrm>
            <a:off x="3694545" y="3159856"/>
            <a:ext cx="1237673" cy="377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B8EF833-8B83-4DE8-8387-E9DB4B62D11B}"/>
              </a:ext>
            </a:extLst>
          </p:cNvPr>
          <p:cNvCxnSpPr>
            <a:cxnSpLocks/>
          </p:cNvCxnSpPr>
          <p:nvPr/>
        </p:nvCxnSpPr>
        <p:spPr>
          <a:xfrm>
            <a:off x="3094182" y="2890981"/>
            <a:ext cx="600364" cy="2688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15B207-E6C7-46C5-99D7-520F85BD15B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4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66DD30-7E2B-4929-ABB0-6885C4228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7500" b="45488"/>
          <a:stretch/>
        </p:blipFill>
        <p:spPr>
          <a:xfrm>
            <a:off x="92363" y="904572"/>
            <a:ext cx="3980873" cy="48826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BABF78-8B13-490A-915C-349360A7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1744012"/>
            <a:ext cx="3827179" cy="320371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4A58E8F7-D696-43F7-BF82-082128D3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Thonny</a:t>
            </a:r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環境設定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(1/2)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A2847D-21D2-4BFF-8ED2-45AAC55F966C}"/>
              </a:ext>
            </a:extLst>
          </p:cNvPr>
          <p:cNvSpPr/>
          <p:nvPr/>
        </p:nvSpPr>
        <p:spPr>
          <a:xfrm>
            <a:off x="1348509" y="2230135"/>
            <a:ext cx="1616364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43C6DE-6661-4886-90EE-3D862543DDF7}"/>
              </a:ext>
            </a:extLst>
          </p:cNvPr>
          <p:cNvCxnSpPr>
            <a:cxnSpLocks/>
          </p:cNvCxnSpPr>
          <p:nvPr/>
        </p:nvCxnSpPr>
        <p:spPr>
          <a:xfrm>
            <a:off x="748146" y="1961260"/>
            <a:ext cx="600364" cy="2688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FE359A8-8376-4919-87B4-6500F7DEB61C}"/>
              </a:ext>
            </a:extLst>
          </p:cNvPr>
          <p:cNvSpPr/>
          <p:nvPr/>
        </p:nvSpPr>
        <p:spPr>
          <a:xfrm>
            <a:off x="4479635" y="2230135"/>
            <a:ext cx="3620655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E5D7C3-DD71-46DA-AE8F-CD7F73689E93}"/>
              </a:ext>
            </a:extLst>
          </p:cNvPr>
          <p:cNvSpPr/>
          <p:nvPr/>
        </p:nvSpPr>
        <p:spPr>
          <a:xfrm>
            <a:off x="4479635" y="3584888"/>
            <a:ext cx="3620655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44059F-2683-471B-B5DD-BCD629A0AD9E}"/>
              </a:ext>
            </a:extLst>
          </p:cNvPr>
          <p:cNvSpPr/>
          <p:nvPr/>
        </p:nvSpPr>
        <p:spPr>
          <a:xfrm>
            <a:off x="6991927" y="4358991"/>
            <a:ext cx="1025238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8FF5387-A51E-4A4C-976B-8C9A7F937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" t="11159" r="3861" b="11830"/>
          <a:stretch/>
        </p:blipFill>
        <p:spPr>
          <a:xfrm>
            <a:off x="8389940" y="2054071"/>
            <a:ext cx="3620657" cy="257379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1E35E75-2CF7-40CB-8B47-49FAAD97017B}"/>
              </a:ext>
            </a:extLst>
          </p:cNvPr>
          <p:cNvSpPr/>
          <p:nvPr/>
        </p:nvSpPr>
        <p:spPr>
          <a:xfrm>
            <a:off x="8829963" y="3141653"/>
            <a:ext cx="119149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D3FB78B-7C04-47EC-A914-5449313C5647}"/>
              </a:ext>
            </a:extLst>
          </p:cNvPr>
          <p:cNvSpPr/>
          <p:nvPr/>
        </p:nvSpPr>
        <p:spPr>
          <a:xfrm>
            <a:off x="11353800" y="3336794"/>
            <a:ext cx="56702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855A1E-810B-4D25-8EEE-C1557E928323}"/>
              </a:ext>
            </a:extLst>
          </p:cNvPr>
          <p:cNvSpPr txBox="1"/>
          <p:nvPr/>
        </p:nvSpPr>
        <p:spPr>
          <a:xfrm>
            <a:off x="2681659" y="1829495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B429EB5-E9B5-4AD0-9ACE-B35ED91D93EA}"/>
              </a:ext>
            </a:extLst>
          </p:cNvPr>
          <p:cNvSpPr txBox="1"/>
          <p:nvPr/>
        </p:nvSpPr>
        <p:spPr>
          <a:xfrm>
            <a:off x="7807840" y="1869405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65A4C19-4171-448E-A9EB-0CF0430735F1}"/>
              </a:ext>
            </a:extLst>
          </p:cNvPr>
          <p:cNvSpPr txBox="1"/>
          <p:nvPr/>
        </p:nvSpPr>
        <p:spPr>
          <a:xfrm>
            <a:off x="7807840" y="3199508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D534B8D-CB90-4AD9-94AA-D9CDEE159014}"/>
              </a:ext>
            </a:extLst>
          </p:cNvPr>
          <p:cNvSpPr txBox="1"/>
          <p:nvPr/>
        </p:nvSpPr>
        <p:spPr>
          <a:xfrm>
            <a:off x="7724715" y="3989659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6AFFFE-8ED8-44CF-A25A-76FBC5FDF8AC}"/>
              </a:ext>
            </a:extLst>
          </p:cNvPr>
          <p:cNvSpPr txBox="1"/>
          <p:nvPr/>
        </p:nvSpPr>
        <p:spPr>
          <a:xfrm>
            <a:off x="9730563" y="2772321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FE29AEC-F18C-4046-AEB9-4D01F4521E81}"/>
              </a:ext>
            </a:extLst>
          </p:cNvPr>
          <p:cNvSpPr txBox="1"/>
          <p:nvPr/>
        </p:nvSpPr>
        <p:spPr>
          <a:xfrm>
            <a:off x="11628372" y="3603318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A93052-2629-47D9-9B7C-D3F58498F120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7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9ADEFD-13DA-4CC1-B391-7A2644AE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00DC2B7-CBEE-453D-AB25-11C14FE2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Thonny</a:t>
            </a:r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環境設定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(2/2)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06E934-F894-430E-93B4-2C9FB6E4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644" y="2103436"/>
            <a:ext cx="4562636" cy="25737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ED9A3A-8EB3-4C6D-B52A-6FF4250ED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" t="11159" r="3861" b="11830"/>
          <a:stretch/>
        </p:blipFill>
        <p:spPr>
          <a:xfrm>
            <a:off x="123395" y="2103436"/>
            <a:ext cx="3620657" cy="25737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4A07002-5BD9-485A-BBDC-2C2C8422F670}"/>
              </a:ext>
            </a:extLst>
          </p:cNvPr>
          <p:cNvSpPr/>
          <p:nvPr/>
        </p:nvSpPr>
        <p:spPr>
          <a:xfrm>
            <a:off x="563418" y="3191018"/>
            <a:ext cx="119149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16F4AB-6FDF-41B4-820F-6FA8DA3378C8}"/>
              </a:ext>
            </a:extLst>
          </p:cNvPr>
          <p:cNvSpPr/>
          <p:nvPr/>
        </p:nvSpPr>
        <p:spPr>
          <a:xfrm>
            <a:off x="3087255" y="3386159"/>
            <a:ext cx="56702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0118C19-A1EA-4C2B-9A6B-F3307C6EE752}"/>
              </a:ext>
            </a:extLst>
          </p:cNvPr>
          <p:cNvSpPr txBox="1"/>
          <p:nvPr/>
        </p:nvSpPr>
        <p:spPr>
          <a:xfrm>
            <a:off x="1464018" y="2821686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79EAEB1-5382-444F-BE83-8F385508B0B3}"/>
              </a:ext>
            </a:extLst>
          </p:cNvPr>
          <p:cNvSpPr txBox="1"/>
          <p:nvPr/>
        </p:nvSpPr>
        <p:spPr>
          <a:xfrm>
            <a:off x="3361827" y="3652683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27002-9DBB-49CA-9308-5CEB03C8062B}"/>
              </a:ext>
            </a:extLst>
          </p:cNvPr>
          <p:cNvSpPr txBox="1"/>
          <p:nvPr/>
        </p:nvSpPr>
        <p:spPr>
          <a:xfrm>
            <a:off x="4413079" y="3652683"/>
            <a:ext cx="35702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</a:rPr>
              <a:t>檔案在剛剛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</a:rPr>
              <a:t>github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</a:rPr>
              <a:t>下載的資料包內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7B26D0E-5A7F-4510-81B0-6A1B6C59D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151" y="2103435"/>
            <a:ext cx="3620657" cy="260011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AA152BE-7E9E-4305-B694-91832E5BF0CC}"/>
              </a:ext>
            </a:extLst>
          </p:cNvPr>
          <p:cNvSpPr/>
          <p:nvPr/>
        </p:nvSpPr>
        <p:spPr>
          <a:xfrm>
            <a:off x="10956093" y="4381608"/>
            <a:ext cx="56702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8A251A-9F60-4438-B7CB-8D57B1448908}"/>
              </a:ext>
            </a:extLst>
          </p:cNvPr>
          <p:cNvSpPr txBox="1"/>
          <p:nvPr/>
        </p:nvSpPr>
        <p:spPr>
          <a:xfrm>
            <a:off x="11230665" y="4648132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ADCBDC-B844-4F70-82DB-5A2455CF9B37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25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54E04B-94CE-40A5-9FC5-E16ACC82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40D68CD-108A-4E82-AE03-5AE7CDC7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endParaRPr lang="zh-TW" altLang="en-US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Picture 2" descr="MQTT的Publisher, Broker和Subscriber">
            <a:extLst>
              <a:ext uri="{FF2B5EF4-FFF2-40B4-BE49-F238E27FC236}">
                <a16:creationId xmlns:a16="http://schemas.microsoft.com/office/drawing/2014/main" id="{B6F4A326-BEBC-4745-9DFB-C7A281EC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044151"/>
            <a:ext cx="6934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7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將指定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py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檔上傳至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esp32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FF50C-1355-4951-B1D8-B5E5EF81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8" y="1932727"/>
            <a:ext cx="7509164" cy="4073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26983C-4BFD-4A80-A825-1046756877BB}"/>
              </a:ext>
            </a:extLst>
          </p:cNvPr>
          <p:cNvSpPr/>
          <p:nvPr/>
        </p:nvSpPr>
        <p:spPr>
          <a:xfrm>
            <a:off x="2341418" y="3509818"/>
            <a:ext cx="632691" cy="572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DFD051-8138-4DC4-A566-1F347DC47F25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543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確認連線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FF50C-1355-4951-B1D8-B5E5EF81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8" y="1932727"/>
            <a:ext cx="7509164" cy="4073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26983C-4BFD-4A80-A825-1046756877BB}"/>
              </a:ext>
            </a:extLst>
          </p:cNvPr>
          <p:cNvSpPr/>
          <p:nvPr/>
        </p:nvSpPr>
        <p:spPr>
          <a:xfrm>
            <a:off x="3181928" y="2041237"/>
            <a:ext cx="235528" cy="249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1B9EF1-FA3C-49FA-A58C-D3358A24A990}"/>
              </a:ext>
            </a:extLst>
          </p:cNvPr>
          <p:cNvSpPr/>
          <p:nvPr/>
        </p:nvSpPr>
        <p:spPr>
          <a:xfrm>
            <a:off x="2946400" y="5070763"/>
            <a:ext cx="2336800" cy="600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98F789-D84E-4B06-B912-85C684C9A7F1}"/>
              </a:ext>
            </a:extLst>
          </p:cNvPr>
          <p:cNvSpPr txBox="1"/>
          <p:nvPr/>
        </p:nvSpPr>
        <p:spPr>
          <a:xfrm>
            <a:off x="3181928" y="1671905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5BC49B-367A-49C0-9300-37B9B142EE6C}"/>
              </a:ext>
            </a:extLst>
          </p:cNvPr>
          <p:cNvSpPr txBox="1"/>
          <p:nvPr/>
        </p:nvSpPr>
        <p:spPr>
          <a:xfrm>
            <a:off x="2921001" y="4701431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9D6733-0A0F-40F4-B8BA-89E36D916DC6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84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888455-BD05-4AC4-8821-1A38A2AA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2981469"/>
            <a:ext cx="7362825" cy="119062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D35FBC8-ED3A-40C9-AE8A-07CBE832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esp32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上安裝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MQTT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庫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44CE5F-F4CB-4E08-ABAA-23710D9164A1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9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執行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main.py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FF50C-1355-4951-B1D8-B5E5EF81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8" y="1932727"/>
            <a:ext cx="7509164" cy="4073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26983C-4BFD-4A80-A825-1046756877BB}"/>
              </a:ext>
            </a:extLst>
          </p:cNvPr>
          <p:cNvSpPr/>
          <p:nvPr/>
        </p:nvSpPr>
        <p:spPr>
          <a:xfrm>
            <a:off x="2341418" y="3676073"/>
            <a:ext cx="632691" cy="175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1DA2EB-A531-4CC9-9541-8B4DE860345F}"/>
              </a:ext>
            </a:extLst>
          </p:cNvPr>
          <p:cNvSpPr/>
          <p:nvPr/>
        </p:nvSpPr>
        <p:spPr>
          <a:xfrm>
            <a:off x="2974109" y="2157854"/>
            <a:ext cx="397164" cy="25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9F6857-B16F-4967-A5E8-A7323262CF17}"/>
              </a:ext>
            </a:extLst>
          </p:cNvPr>
          <p:cNvSpPr/>
          <p:nvPr/>
        </p:nvSpPr>
        <p:spPr>
          <a:xfrm>
            <a:off x="2586181" y="2042832"/>
            <a:ext cx="258619" cy="25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217FBF-BD23-4370-81AB-BF65CAFF82BF}"/>
              </a:ext>
            </a:extLst>
          </p:cNvPr>
          <p:cNvSpPr txBox="1"/>
          <p:nvPr/>
        </p:nvSpPr>
        <p:spPr>
          <a:xfrm>
            <a:off x="2312203" y="3306741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379B9F-B67D-468D-B167-F92D107C5460}"/>
              </a:ext>
            </a:extLst>
          </p:cNvPr>
          <p:cNvSpPr txBox="1"/>
          <p:nvPr/>
        </p:nvSpPr>
        <p:spPr>
          <a:xfrm>
            <a:off x="2964873" y="1799919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C43161-6996-412D-B090-5607D7D8CED6}"/>
              </a:ext>
            </a:extLst>
          </p:cNvPr>
          <p:cNvSpPr txBox="1"/>
          <p:nvPr/>
        </p:nvSpPr>
        <p:spPr>
          <a:xfrm>
            <a:off x="2543114" y="1668517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B62EFDD-F5F2-4447-954C-949A5B7B7272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09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8B8AA-B2AD-466A-9A94-1257DE3E2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3" t="53341" r="5173" b="11849"/>
          <a:stretch/>
        </p:blipFill>
        <p:spPr>
          <a:xfrm>
            <a:off x="2466109" y="2911763"/>
            <a:ext cx="7669335" cy="13255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96C471-EE06-4F86-8DFB-9BEC2FA3721F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4F916081-1856-49CF-B69D-09C2F995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(1/2)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2874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924400-EE09-40F3-A4C0-484C62672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0" t="28001" r="2584" b="5691"/>
          <a:stretch/>
        </p:blipFill>
        <p:spPr>
          <a:xfrm>
            <a:off x="3186546" y="2447636"/>
            <a:ext cx="6049818" cy="245687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AAA6D95-96B0-4285-A931-5E694C001085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CD56B53D-A997-4D9A-9BF0-848F766D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(2/2)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101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51CCB2-B230-493D-ABDF-649B81E89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1" t="56205" r="14359" b="10699"/>
          <a:stretch/>
        </p:blipFill>
        <p:spPr>
          <a:xfrm>
            <a:off x="2291636" y="3200254"/>
            <a:ext cx="7608728" cy="13255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482F6B6-B0D8-4748-9924-6204D30EDF8A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C9C8803-5E2C-43D4-B5FA-BAE65C62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(1/2)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5A4AD0B-35FE-4E47-9642-D7A93271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37" y="2677034"/>
            <a:ext cx="3786909" cy="5232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取得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Raspberry Pi IP</a:t>
            </a:r>
          </a:p>
        </p:txBody>
      </p:sp>
    </p:spTree>
    <p:extLst>
      <p:ext uri="{BB962C8B-B14F-4D97-AF65-F5344CB8AC3E}">
        <p14:creationId xmlns:p14="http://schemas.microsoft.com/office/powerpoint/2010/main" val="1237750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0E5DE4-009F-403F-A6AC-CC0FD0753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35006" r="3646" b="3898"/>
          <a:stretch/>
        </p:blipFill>
        <p:spPr>
          <a:xfrm>
            <a:off x="3278908" y="2687782"/>
            <a:ext cx="6031347" cy="30202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2BBE7FC-15C6-4C36-B096-EB33DE6A9B04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A917C26-8055-4726-AAB8-E0D686AD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928" y="1488079"/>
            <a:ext cx="4621645" cy="10426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修改設定檔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RPi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-IP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改成剛剛查詢到的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IP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E09C6434-FCE5-4723-9B02-4D6134B31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(2/2)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66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10E8F49-DF95-400D-98A1-156F22B58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7" t="54964" r="3196" b="12251"/>
          <a:stretch/>
        </p:blipFill>
        <p:spPr>
          <a:xfrm>
            <a:off x="2967865" y="2717800"/>
            <a:ext cx="6480935" cy="7112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9CAA08F-63AF-4847-BFDB-C923E785ECDC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B3AE667-9A53-4B6B-A561-857BC431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開啟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6880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FEE7DD-E37B-4BA6-8305-A7DEE685C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3" t="68031" r="4608" b="4966"/>
          <a:stretch/>
        </p:blipFill>
        <p:spPr>
          <a:xfrm>
            <a:off x="274030" y="3443338"/>
            <a:ext cx="4664766" cy="8035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7BF0D56-1E01-4D53-9C89-D2816B7C1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8" t="65077" r="5846" b="8009"/>
          <a:stretch/>
        </p:blipFill>
        <p:spPr>
          <a:xfrm>
            <a:off x="6096000" y="3429000"/>
            <a:ext cx="5772728" cy="80356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0828386-7C0B-4BFE-B34C-2683DCD3BAC2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D26EBF2-46E1-4648-A438-1CB9C3F4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Publisher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Subscriber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1EC4D2A-894A-407A-BE4A-502A256E1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30" y="2227418"/>
            <a:ext cx="4621645" cy="104268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Subscriber</a:t>
            </a:r>
          </a:p>
          <a:p>
            <a:pPr marL="0" indent="0" algn="ctr"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在終端機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輸入下指令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Rpi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-IP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改為剛剛設定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IP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CF4B779-FBF6-4A23-933C-C28C55D76B06}"/>
              </a:ext>
            </a:extLst>
          </p:cNvPr>
          <p:cNvSpPr txBox="1">
            <a:spLocks/>
          </p:cNvSpPr>
          <p:nvPr/>
        </p:nvSpPr>
        <p:spPr>
          <a:xfrm>
            <a:off x="6563750" y="2227418"/>
            <a:ext cx="4621645" cy="10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Publisher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在終端機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輸入下指令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Rpi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-IP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改為剛剛設定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6235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54E04B-94CE-40A5-9FC5-E16ACC82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B40D68CD-108A-4E82-AE03-5AE7CDC70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endParaRPr lang="zh-TW" altLang="en-US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7A0DF6-3F1F-48C5-81CB-D7A33AA49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80" y="1339099"/>
            <a:ext cx="5648639" cy="44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23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4AF2D0-39AA-48F9-BE4E-3242F2C0D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7" t="24087" r="4399" b="7358"/>
          <a:stretch/>
        </p:blipFill>
        <p:spPr>
          <a:xfrm>
            <a:off x="3131127" y="2927927"/>
            <a:ext cx="6105237" cy="13255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C6E55ED-A105-4AC2-8177-9D82617818F0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E04D7BF5-5D9E-41D1-AD4B-70A4EA2B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153B8F7-7ECC-4486-8454-BBE8ADC5C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177" y="2162763"/>
            <a:ext cx="4621645" cy="10426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安裝套件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58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1D475B9-5BB6-4203-82FE-BF85A56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E9B50D9-C5AF-448E-B9CA-1035AD47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12" y="1080673"/>
            <a:ext cx="4621645" cy="10426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Subscriber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E2A32AC-BACD-4E5B-B655-AA51D770651C}"/>
              </a:ext>
            </a:extLst>
          </p:cNvPr>
          <p:cNvSpPr txBox="1">
            <a:spLocks/>
          </p:cNvSpPr>
          <p:nvPr/>
        </p:nvSpPr>
        <p:spPr>
          <a:xfrm>
            <a:off x="6860886" y="1080674"/>
            <a:ext cx="4621645" cy="104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Publisher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79AB54-3BD7-45BA-AB3F-CD9CC3A2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5" y="1602015"/>
            <a:ext cx="11644369" cy="490160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5F93CD3-08E4-4043-9512-D27F60EAB593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1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(3/3)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C7E32-442B-4C42-BFE9-759A6C80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097" y="1159019"/>
            <a:ext cx="5201805" cy="1325563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執行</a:t>
            </a:r>
            <a: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Subscriber.py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檔觀看</a:t>
            </a:r>
            <a:endParaRPr lang="en-US" altLang="zh-TW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lnSpc>
                <a:spcPct val="170000"/>
              </a:lnSpc>
              <a:buNone/>
            </a:pPr>
            <a: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Publisher esp32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發布訊息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92FFBB-7FC6-47A2-920E-777C38DF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97" y="3132137"/>
            <a:ext cx="5608345" cy="20956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5149EBF-CF9B-4F82-AA92-EB8F9F1A288A}"/>
              </a:ext>
            </a:extLst>
          </p:cNvPr>
          <p:cNvSpPr txBox="1">
            <a:spLocks/>
          </p:cNvSpPr>
          <p:nvPr/>
        </p:nvSpPr>
        <p:spPr>
          <a:xfrm>
            <a:off x="221673" y="3132137"/>
            <a:ext cx="3149600" cy="715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python subscriber.py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DF86A0-09F1-45A8-A84D-791FF3BDFE21}"/>
              </a:ext>
            </a:extLst>
          </p:cNvPr>
          <p:cNvSpPr/>
          <p:nvPr/>
        </p:nvSpPr>
        <p:spPr>
          <a:xfrm>
            <a:off x="221672" y="4262655"/>
            <a:ext cx="3149599" cy="72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python publisher.py</a:t>
            </a:r>
          </a:p>
        </p:txBody>
      </p:sp>
    </p:spTree>
    <p:extLst>
      <p:ext uri="{BB962C8B-B14F-4D97-AF65-F5344CB8AC3E}">
        <p14:creationId xmlns:p14="http://schemas.microsoft.com/office/powerpoint/2010/main" val="4093606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 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C7E32-442B-4C42-BFE9-759A6C80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66" y="1362945"/>
            <a:ext cx="10283047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bash &lt;(curl -</a:t>
            </a:r>
            <a:r>
              <a:rPr lang="en-US" altLang="zh-TW" dirty="0" err="1"/>
              <a:t>sL</a:t>
            </a:r>
            <a:r>
              <a:rPr lang="en-US" altLang="zh-TW" dirty="0"/>
              <a:t> https://raw.githubusercontent.com/node-red/linux-installers/master/deb/update-nodejs-and-nodered)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FADB24-2099-4D09-96AD-B392DBCA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86" y="2279611"/>
            <a:ext cx="6591902" cy="42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09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啟動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C7E32-442B-4C42-BFE9-759A6C80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17" y="1425089"/>
            <a:ext cx="3645075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node-red-start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6FEB23-9851-4F56-9859-E4660AB97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855" y="1910469"/>
            <a:ext cx="3920289" cy="45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1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開啟瀏覽器進行連線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C7E32-442B-4C42-BFE9-759A6C80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062" y="1371824"/>
            <a:ext cx="5571875" cy="1325563"/>
          </a:xfrm>
        </p:spPr>
        <p:txBody>
          <a:bodyPr>
            <a:normAutofit/>
          </a:bodyPr>
          <a:lstStyle/>
          <a:p>
            <a:pPr algn="ctr"/>
            <a:r>
              <a:rPr lang="it-IT" altLang="zh-TW" dirty="0"/>
              <a:t>http://</a:t>
            </a:r>
            <a:r>
              <a:rPr lang="zh-TW" altLang="it-IT" dirty="0">
                <a:solidFill>
                  <a:srgbClr val="FF0000"/>
                </a:solidFill>
              </a:rPr>
              <a:t>自己的樹莓派 </a:t>
            </a:r>
            <a:r>
              <a:rPr lang="it-IT" altLang="zh-TW" dirty="0">
                <a:solidFill>
                  <a:srgbClr val="FF0000"/>
                </a:solidFill>
              </a:rPr>
              <a:t>IP</a:t>
            </a:r>
            <a:r>
              <a:rPr lang="it-IT" altLang="zh-TW" dirty="0"/>
              <a:t>:1880</a:t>
            </a:r>
          </a:p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F722E99-5D28-4E3D-8975-5E739CC8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02" y="1831515"/>
            <a:ext cx="7679416" cy="466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4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 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儀表板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CBECF57-40E8-41FB-90D8-D760DEA9AE28}"/>
              </a:ext>
            </a:extLst>
          </p:cNvPr>
          <p:cNvGrpSpPr/>
          <p:nvPr/>
        </p:nvGrpSpPr>
        <p:grpSpPr>
          <a:xfrm>
            <a:off x="1450320" y="1171060"/>
            <a:ext cx="9291359" cy="5321858"/>
            <a:chOff x="1874550" y="1415448"/>
            <a:chExt cx="8623935" cy="474913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702C5C2-8F3D-4226-BD44-2A1C6589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550" y="1415448"/>
              <a:ext cx="8442900" cy="4749132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D71A3C-9157-49C1-B296-F70A8BF25C25}"/>
                </a:ext>
              </a:extLst>
            </p:cNvPr>
            <p:cNvSpPr/>
            <p:nvPr/>
          </p:nvSpPr>
          <p:spPr>
            <a:xfrm>
              <a:off x="10066020" y="2049780"/>
              <a:ext cx="251430" cy="167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3F0B580-0FC5-4B81-B242-1EF714487953}"/>
                </a:ext>
              </a:extLst>
            </p:cNvPr>
            <p:cNvSpPr/>
            <p:nvPr/>
          </p:nvSpPr>
          <p:spPr>
            <a:xfrm>
              <a:off x="9172782" y="3706194"/>
              <a:ext cx="1144668" cy="1038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0E27D3A-6F2F-4563-9C7D-0F4AAFA900B5}"/>
                </a:ext>
              </a:extLst>
            </p:cNvPr>
            <p:cNvSpPr txBox="1"/>
            <p:nvPr/>
          </p:nvSpPr>
          <p:spPr>
            <a:xfrm>
              <a:off x="10270520" y="1973279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EDF6C2C-6C8D-4479-97C9-B660CE996373}"/>
                </a:ext>
              </a:extLst>
            </p:cNvPr>
            <p:cNvSpPr txBox="1"/>
            <p:nvPr/>
          </p:nvSpPr>
          <p:spPr>
            <a:xfrm>
              <a:off x="10293985" y="3588820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613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 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儀表板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9601DAC5-30E3-4FC5-9673-5B58084BB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263" y="1270518"/>
            <a:ext cx="5719758" cy="608086"/>
          </a:xfrm>
        </p:spPr>
        <p:txBody>
          <a:bodyPr/>
          <a:lstStyle/>
          <a:p>
            <a:pPr algn="ctr"/>
            <a:r>
              <a:rPr lang="en-US" altLang="zh-TW" dirty="0"/>
              <a:t>node-red dashboard</a:t>
            </a:r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120B8FE-7512-4D72-8325-D53074D06B31}"/>
              </a:ext>
            </a:extLst>
          </p:cNvPr>
          <p:cNvGrpSpPr/>
          <p:nvPr/>
        </p:nvGrpSpPr>
        <p:grpSpPr>
          <a:xfrm>
            <a:off x="2007109" y="1917148"/>
            <a:ext cx="8026066" cy="4538524"/>
            <a:chOff x="2060469" y="1922817"/>
            <a:chExt cx="7797553" cy="438612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659EAA3-A17F-40F5-B5B3-26E06956F719}"/>
                </a:ext>
              </a:extLst>
            </p:cNvPr>
            <p:cNvGrpSpPr/>
            <p:nvPr/>
          </p:nvGrpSpPr>
          <p:grpSpPr>
            <a:xfrm>
              <a:off x="2060469" y="1922817"/>
              <a:ext cx="7797553" cy="4386124"/>
              <a:chOff x="1953789" y="1467131"/>
              <a:chExt cx="7797553" cy="4386124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CFE0B0B9-D818-47B8-9737-0D900E8E4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3789" y="1467131"/>
                <a:ext cx="7797553" cy="4386124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283AFFB-F21A-4E0E-A838-31EECFA5CB22}"/>
                  </a:ext>
                </a:extLst>
              </p:cNvPr>
              <p:cNvSpPr/>
              <p:nvPr/>
            </p:nvSpPr>
            <p:spPr>
              <a:xfrm>
                <a:off x="6913245" y="2545080"/>
                <a:ext cx="826905" cy="1676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CABD1BA-2819-4C70-B24F-A7AFA2422E5D}"/>
                  </a:ext>
                </a:extLst>
              </p:cNvPr>
              <p:cNvSpPr/>
              <p:nvPr/>
            </p:nvSpPr>
            <p:spPr>
              <a:xfrm>
                <a:off x="5572124" y="2753312"/>
                <a:ext cx="457201" cy="1676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566C7D7-4053-4A2F-9A69-AEE1F28A8AA1}"/>
                  </a:ext>
                </a:extLst>
              </p:cNvPr>
              <p:cNvSpPr/>
              <p:nvPr/>
            </p:nvSpPr>
            <p:spPr>
              <a:xfrm>
                <a:off x="8053388" y="3205163"/>
                <a:ext cx="285750" cy="13129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EF1CF6D-D99F-4AE2-BD0C-9CFE0134F4DB}"/>
                  </a:ext>
                </a:extLst>
              </p:cNvPr>
              <p:cNvSpPr/>
              <p:nvPr/>
            </p:nvSpPr>
            <p:spPr>
              <a:xfrm>
                <a:off x="6096001" y="2867025"/>
                <a:ext cx="781050" cy="1497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4B4BFFA-4C67-4BDE-A647-E352BB9EE17A}"/>
                </a:ext>
              </a:extLst>
            </p:cNvPr>
            <p:cNvSpPr txBox="1"/>
            <p:nvPr/>
          </p:nvSpPr>
          <p:spPr>
            <a:xfrm>
              <a:off x="5410399" y="3123541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3E65BA7-8D29-4407-A1C3-12BF7209333C}"/>
                </a:ext>
              </a:extLst>
            </p:cNvPr>
            <p:cNvSpPr txBox="1"/>
            <p:nvPr/>
          </p:nvSpPr>
          <p:spPr>
            <a:xfrm>
              <a:off x="7818252" y="2915309"/>
              <a:ext cx="2525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9013489-529C-43F5-B8C6-CB69D8269268}"/>
                </a:ext>
              </a:extLst>
            </p:cNvPr>
            <p:cNvSpPr txBox="1"/>
            <p:nvPr/>
          </p:nvSpPr>
          <p:spPr>
            <a:xfrm>
              <a:off x="6952298" y="3222249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3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C0EE21E-9C03-4E42-907E-9BDB9E9C4EC4}"/>
                </a:ext>
              </a:extLst>
            </p:cNvPr>
            <p:cNvSpPr txBox="1"/>
            <p:nvPr/>
          </p:nvSpPr>
          <p:spPr>
            <a:xfrm>
              <a:off x="8405160" y="3540217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4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174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>
                <a:latin typeface="Times New Roman" panose="02020603050405020304" pitchFamily="18" charset="0"/>
                <a:ea typeface="標楷體" panose="03000509000000000000" pitchFamily="65" charset="-120"/>
              </a:rPr>
              <a:t>Node-RED </a:t>
            </a:r>
            <a:r>
              <a:rPr lang="zh-TW" altLang="en-US" b="1" u="sng">
                <a:latin typeface="Times New Roman" panose="02020603050405020304" pitchFamily="18" charset="0"/>
                <a:ea typeface="標楷體" panose="03000509000000000000" pitchFamily="65" charset="-120"/>
              </a:rPr>
              <a:t>儀表板</a:t>
            </a:r>
            <a:r>
              <a:rPr lang="en-US" altLang="zh-TW" b="1" u="sng">
                <a:latin typeface="Times New Roman" panose="02020603050405020304" pitchFamily="18" charset="0"/>
                <a:ea typeface="標楷體" panose="03000509000000000000" pitchFamily="65" charset="-120"/>
              </a:rPr>
              <a:t>(3/3)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E85603-7A78-4B7E-930E-D6F2EFAD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08" y="1904978"/>
            <a:ext cx="8108383" cy="45906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B8301F-2A67-4C9C-AC99-07FE0C4E2C47}"/>
              </a:ext>
            </a:extLst>
          </p:cNvPr>
          <p:cNvSpPr/>
          <p:nvPr/>
        </p:nvSpPr>
        <p:spPr>
          <a:xfrm>
            <a:off x="3278561" y="1247347"/>
            <a:ext cx="56348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安裝後，儀表板節點將顯示在選項板上</a:t>
            </a:r>
          </a:p>
        </p:txBody>
      </p:sp>
    </p:spTree>
    <p:extLst>
      <p:ext uri="{BB962C8B-B14F-4D97-AF65-F5344CB8AC3E}">
        <p14:creationId xmlns:p14="http://schemas.microsoft.com/office/powerpoint/2010/main" val="3404122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開始拉節點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966736-1511-4A49-9EE7-CFF0BD2F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69" y="1247347"/>
            <a:ext cx="9328280" cy="52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08395-E4D2-47B5-BBA2-96DA6C17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14B72D-21C5-484A-98F2-775D6E70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通訊協定</a:t>
            </a:r>
          </a:p>
        </p:txBody>
      </p:sp>
      <p:pic>
        <p:nvPicPr>
          <p:cNvPr id="2" name="Picture 2" descr="比較HTTP和MQTT通訊協定">
            <a:extLst>
              <a:ext uri="{FF2B5EF4-FFF2-40B4-BE49-F238E27FC236}">
                <a16:creationId xmlns:a16="http://schemas.microsoft.com/office/drawing/2014/main" id="{6910E8B1-BBC6-4021-92EB-EFD81A6A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982518"/>
            <a:ext cx="6800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 POST訊息">
            <a:extLst>
              <a:ext uri="{FF2B5EF4-FFF2-40B4-BE49-F238E27FC236}">
                <a16:creationId xmlns:a16="http://schemas.microsoft.com/office/drawing/2014/main" id="{9E2B6BED-4D11-4FCD-B1F4-12553E9BA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929" y="4045527"/>
            <a:ext cx="4446071" cy="245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QTT訊息格式">
            <a:extLst>
              <a:ext uri="{FF2B5EF4-FFF2-40B4-BE49-F238E27FC236}">
                <a16:creationId xmlns:a16="http://schemas.microsoft.com/office/drawing/2014/main" id="{926F7A9E-A3EE-441F-B485-C12377C5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56" y="4050744"/>
            <a:ext cx="5534765" cy="249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325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B13A0C0-0719-4E00-AEB0-5621A42677D8}"/>
              </a:ext>
            </a:extLst>
          </p:cNvPr>
          <p:cNvGrpSpPr/>
          <p:nvPr/>
        </p:nvGrpSpPr>
        <p:grpSpPr>
          <a:xfrm>
            <a:off x="1563231" y="1320108"/>
            <a:ext cx="9065538" cy="5102794"/>
            <a:chOff x="1563231" y="877603"/>
            <a:chExt cx="9065538" cy="5102794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3F77B095-BC4B-4D14-955E-E6EDFECA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3231" y="877603"/>
              <a:ext cx="9065538" cy="510279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BA9876A-860B-4F72-8912-0546DE5DF1C6}"/>
                </a:ext>
              </a:extLst>
            </p:cNvPr>
            <p:cNvSpPr txBox="1"/>
            <p:nvPr/>
          </p:nvSpPr>
          <p:spPr>
            <a:xfrm>
              <a:off x="3653578" y="2361287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12CCA3-7E80-4622-93EA-C1A5542FC74F}"/>
                </a:ext>
              </a:extLst>
            </p:cNvPr>
            <p:cNvSpPr txBox="1"/>
            <p:nvPr/>
          </p:nvSpPr>
          <p:spPr>
            <a:xfrm>
              <a:off x="8333924" y="2361287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632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內容版面配置區 15">
            <a:extLst>
              <a:ext uri="{FF2B5EF4-FFF2-40B4-BE49-F238E27FC236}">
                <a16:creationId xmlns:a16="http://schemas.microsoft.com/office/drawing/2014/main" id="{EBC7159E-0E95-4851-8419-9BF168609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964" y="1237957"/>
            <a:ext cx="9276261" cy="522338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9AA1CA-2B49-4286-95DF-85663A44F7B1}"/>
              </a:ext>
            </a:extLst>
          </p:cNvPr>
          <p:cNvSpPr txBox="1"/>
          <p:nvPr/>
        </p:nvSpPr>
        <p:spPr>
          <a:xfrm>
            <a:off x="4467865" y="2563520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DBEA41-18A1-4446-B3D4-5ACC2C0056CE}"/>
              </a:ext>
            </a:extLst>
          </p:cNvPr>
          <p:cNvSpPr txBox="1"/>
          <p:nvPr/>
        </p:nvSpPr>
        <p:spPr>
          <a:xfrm>
            <a:off x="6129625" y="3194659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E898C32-86DD-44C7-BF49-2712E5781E8A}"/>
              </a:ext>
            </a:extLst>
          </p:cNvPr>
          <p:cNvSpPr txBox="1"/>
          <p:nvPr/>
        </p:nvSpPr>
        <p:spPr>
          <a:xfrm>
            <a:off x="7225857" y="3429000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服務器的</a:t>
            </a:r>
            <a:r>
              <a:rPr lang="en-US" altLang="zh-TW" b="1" dirty="0">
                <a:solidFill>
                  <a:srgbClr val="FF0000"/>
                </a:solidFill>
              </a:rPr>
              <a:t>IP</a:t>
            </a:r>
            <a:r>
              <a:rPr lang="zh-TW" altLang="en-US" b="1" dirty="0">
                <a:solidFill>
                  <a:srgbClr val="FF0000"/>
                </a:solidFill>
              </a:rPr>
              <a:t>位置</a:t>
            </a:r>
          </a:p>
        </p:txBody>
      </p:sp>
    </p:spTree>
    <p:extLst>
      <p:ext uri="{BB962C8B-B14F-4D97-AF65-F5344CB8AC3E}">
        <p14:creationId xmlns:p14="http://schemas.microsoft.com/office/powerpoint/2010/main" val="4049665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(3/6)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內容版面配置區 15">
            <a:extLst>
              <a:ext uri="{FF2B5EF4-FFF2-40B4-BE49-F238E27FC236}">
                <a16:creationId xmlns:a16="http://schemas.microsoft.com/office/drawing/2014/main" id="{8AAE32C1-875F-412E-B067-2CCA9A911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034155"/>
            <a:ext cx="9641397" cy="542718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34B9D4B-1873-4CBE-B973-108D2ED8E505}"/>
              </a:ext>
            </a:extLst>
          </p:cNvPr>
          <p:cNvSpPr/>
          <p:nvPr/>
        </p:nvSpPr>
        <p:spPr>
          <a:xfrm>
            <a:off x="5788242" y="3747748"/>
            <a:ext cx="48818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未切割的字串：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[voltage, current, power, energy, </a:t>
            </a:r>
            <a:r>
              <a:rPr lang="en-US" altLang="zh-TW" b="1" dirty="0" err="1"/>
              <a:t>freq</a:t>
            </a:r>
            <a:r>
              <a:rPr lang="en-US" altLang="zh-TW" b="1" dirty="0"/>
              <a:t>, pf]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切割後的字串：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[voltage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current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power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energy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 err="1"/>
              <a:t>freq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pf]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在切割一次：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[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voltage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current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power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energy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 err="1"/>
              <a:t>freq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pf]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9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(4/6)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內容版面配置區 10">
            <a:extLst>
              <a:ext uri="{FF2B5EF4-FFF2-40B4-BE49-F238E27FC236}">
                <a16:creationId xmlns:a16="http://schemas.microsoft.com/office/drawing/2014/main" id="{FCC6AAB0-F3AF-464D-88E1-C777CC65F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835" y="1237957"/>
            <a:ext cx="9276262" cy="52233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9F1D5C-0E54-4132-B854-5686B6436BC9}"/>
              </a:ext>
            </a:extLst>
          </p:cNvPr>
          <p:cNvSpPr txBox="1"/>
          <p:nvPr/>
        </p:nvSpPr>
        <p:spPr>
          <a:xfrm>
            <a:off x="5740405" y="2550409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A572BB-9D3F-4EAA-A3F0-4502539C8A7A}"/>
              </a:ext>
            </a:extLst>
          </p:cNvPr>
          <p:cNvSpPr txBox="1"/>
          <p:nvPr/>
        </p:nvSpPr>
        <p:spPr>
          <a:xfrm>
            <a:off x="7012945" y="2917314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1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(5/6)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內容版面配置區 5">
            <a:extLst>
              <a:ext uri="{FF2B5EF4-FFF2-40B4-BE49-F238E27FC236}">
                <a16:creationId xmlns:a16="http://schemas.microsoft.com/office/drawing/2014/main" id="{26F16A38-FDC1-4A1B-9C0E-5560630F1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22" y="1353037"/>
            <a:ext cx="8954555" cy="50369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5DE36C-BC28-4A1D-8373-6BF8FAECCF57}"/>
              </a:ext>
            </a:extLst>
          </p:cNvPr>
          <p:cNvSpPr/>
          <p:nvPr/>
        </p:nvSpPr>
        <p:spPr>
          <a:xfrm>
            <a:off x="9614264" y="2000219"/>
            <a:ext cx="694690" cy="220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91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(6/6)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084587AF-DB6B-4598-A7CA-2A973AF84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91" y="1377135"/>
            <a:ext cx="8868872" cy="498874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20A154-9FB3-474B-A336-20AEFB41EBCF}"/>
              </a:ext>
            </a:extLst>
          </p:cNvPr>
          <p:cNvSpPr/>
          <p:nvPr/>
        </p:nvSpPr>
        <p:spPr>
          <a:xfrm>
            <a:off x="9448799" y="2539014"/>
            <a:ext cx="1399713" cy="3719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88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 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 Dashboard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4EE0C206-0209-46E2-85FC-8FBF403B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198" y="2447062"/>
            <a:ext cx="5074328" cy="1603375"/>
          </a:xfrm>
        </p:spPr>
        <p:txBody>
          <a:bodyPr/>
          <a:lstStyle/>
          <a:p>
            <a:r>
              <a:rPr lang="en-US" altLang="zh-TW" dirty="0"/>
              <a:t>node-red-stop</a:t>
            </a:r>
          </a:p>
          <a:p>
            <a:r>
              <a:rPr lang="en-US" altLang="zh-TW" dirty="0"/>
              <a:t>cd ~/.node-red</a:t>
            </a:r>
          </a:p>
          <a:p>
            <a:r>
              <a:rPr lang="en-US" altLang="zh-TW" dirty="0" err="1"/>
              <a:t>npm</a:t>
            </a:r>
            <a:r>
              <a:rPr lang="en-US" altLang="zh-TW" dirty="0"/>
              <a:t> install node-red-dashboard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761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使用瀏覽器看儀表板的畫面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42D7E10-9F86-4D12-9A7F-202354BA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346" y="1233617"/>
            <a:ext cx="6041454" cy="553865"/>
          </a:xfrm>
        </p:spPr>
        <p:txBody>
          <a:bodyPr/>
          <a:lstStyle/>
          <a:p>
            <a:r>
              <a:rPr lang="en-US" altLang="zh-TW" dirty="0"/>
              <a:t>http://</a:t>
            </a:r>
            <a:r>
              <a:rPr lang="zh-TW" altLang="en-US" b="1" dirty="0">
                <a:solidFill>
                  <a:srgbClr val="FF0000"/>
                </a:solidFill>
              </a:rPr>
              <a:t>自己的樹莓派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IP </a:t>
            </a:r>
            <a:r>
              <a:rPr lang="en-US" altLang="zh-TW" dirty="0"/>
              <a:t>:1880/ui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A85934-D974-487F-9A12-7FD09919B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7" y="1747498"/>
            <a:ext cx="8441184" cy="47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9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(1/4)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5">
            <a:extLst>
              <a:ext uri="{FF2B5EF4-FFF2-40B4-BE49-F238E27FC236}">
                <a16:creationId xmlns:a16="http://schemas.microsoft.com/office/drawing/2014/main" id="{F2B86369-750B-4535-990B-0CB96607F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00" y="1111348"/>
            <a:ext cx="9511098" cy="5349993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D0999BF-257F-4ED8-AAB1-1FBF73DC5544}"/>
              </a:ext>
            </a:extLst>
          </p:cNvPr>
          <p:cNvSpPr/>
          <p:nvPr/>
        </p:nvSpPr>
        <p:spPr>
          <a:xfrm>
            <a:off x="8618220" y="2721610"/>
            <a:ext cx="198120" cy="18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198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(2/4)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內容版面配置區 5">
            <a:extLst>
              <a:ext uri="{FF2B5EF4-FFF2-40B4-BE49-F238E27FC236}">
                <a16:creationId xmlns:a16="http://schemas.microsoft.com/office/drawing/2014/main" id="{58B10872-C948-4E98-9708-34504DE59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19" y="1104900"/>
            <a:ext cx="9522562" cy="53564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B1D9727-A5EB-4CC5-B4AF-E771C6148384}"/>
              </a:ext>
            </a:extLst>
          </p:cNvPr>
          <p:cNvSpPr/>
          <p:nvPr/>
        </p:nvSpPr>
        <p:spPr>
          <a:xfrm>
            <a:off x="7385050" y="3222625"/>
            <a:ext cx="1390650" cy="149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518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08395-E4D2-47B5-BBA2-96DA6C17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E1594E-2967-4E0F-B8BF-D279752E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46" y="2073276"/>
            <a:ext cx="7385999" cy="334514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614B72D-21C5-484A-98F2-775D6E70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訊息格式</a:t>
            </a:r>
          </a:p>
        </p:txBody>
      </p:sp>
      <p:pic>
        <p:nvPicPr>
          <p:cNvPr id="1026" name="Picture 2" descr="傳送溫度值的MQTT訊息">
            <a:extLst>
              <a:ext uri="{FF2B5EF4-FFF2-40B4-BE49-F238E27FC236}">
                <a16:creationId xmlns:a16="http://schemas.microsoft.com/office/drawing/2014/main" id="{ECC08AF1-ABA4-4E33-B6BF-64984450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4" y="720726"/>
            <a:ext cx="6115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imgur.com/fVowT9Q.png">
            <a:extLst>
              <a:ext uri="{FF2B5EF4-FFF2-40B4-BE49-F238E27FC236}">
                <a16:creationId xmlns:a16="http://schemas.microsoft.com/office/drawing/2014/main" id="{9EC1314C-8A2C-46FB-8C3B-BD460605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44" y="5443460"/>
            <a:ext cx="2943508" cy="10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091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(3/4)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內容版面配置區 5">
            <a:extLst>
              <a:ext uri="{FF2B5EF4-FFF2-40B4-BE49-F238E27FC236}">
                <a16:creationId xmlns:a16="http://schemas.microsoft.com/office/drawing/2014/main" id="{93952139-C845-4C15-871B-7689DDBEA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18" y="1045499"/>
            <a:ext cx="9628163" cy="5415842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2806B5-FD27-4A0E-9255-F22C7907A0B7}"/>
              </a:ext>
            </a:extLst>
          </p:cNvPr>
          <p:cNvSpPr/>
          <p:nvPr/>
        </p:nvSpPr>
        <p:spPr>
          <a:xfrm>
            <a:off x="7383780" y="2672716"/>
            <a:ext cx="617220" cy="192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7EB78A-C7D1-40C4-8D91-2E6A6F83BC21}"/>
              </a:ext>
            </a:extLst>
          </p:cNvPr>
          <p:cNvSpPr txBox="1"/>
          <p:nvPr/>
        </p:nvSpPr>
        <p:spPr>
          <a:xfrm>
            <a:off x="7121530" y="2599641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66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(4/4)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9BEA18F2-7D33-4C98-B020-07E50BC49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19" y="1104900"/>
            <a:ext cx="9522562" cy="5356441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478155A-6B82-44A1-B5FB-99193BD10329}"/>
              </a:ext>
            </a:extLst>
          </p:cNvPr>
          <p:cNvSpPr/>
          <p:nvPr/>
        </p:nvSpPr>
        <p:spPr>
          <a:xfrm>
            <a:off x="7394575" y="2727325"/>
            <a:ext cx="1390650" cy="511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46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最後排版完的結果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5">
            <a:extLst>
              <a:ext uri="{FF2B5EF4-FFF2-40B4-BE49-F238E27FC236}">
                <a16:creationId xmlns:a16="http://schemas.microsoft.com/office/drawing/2014/main" id="{890EFF36-DFBE-4B92-9814-6949D58A4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88" y="1121178"/>
            <a:ext cx="9493623" cy="5340163"/>
          </a:xfrm>
        </p:spPr>
      </p:pic>
    </p:spTree>
    <p:extLst>
      <p:ext uri="{BB962C8B-B14F-4D97-AF65-F5344CB8AC3E}">
        <p14:creationId xmlns:p14="http://schemas.microsoft.com/office/powerpoint/2010/main" val="2969496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其他指令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B169DF3-77EA-410F-8FD8-5F8E95982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如果希望在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Raspberry Pi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開機時自動啟動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，可執行以下指令：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systemctl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enable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nodered.service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如開機時，不要執行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服務，執行以下指令停止開機時啟動：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systemctl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disable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nodered.service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停止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服務：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node-red-stop</a:t>
            </a: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8915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回家作業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B169DF3-77EA-410F-8FD8-5F8E95982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763846"/>
            <a:ext cx="1106747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上儀表板人機介面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要有負載端和發電端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截圖使用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subscriber.py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檔來訂閱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ESP-32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發佈主題並顯示在終端機上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截圖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訂閱接收資料畫面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和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ESP-32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發佈終端機畫面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701815B-297C-4C86-AF62-1E5F2299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95" y="3538882"/>
            <a:ext cx="3982642" cy="22390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D084AB9-B80E-44B5-BF2C-6C60C6AC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54" y="3648764"/>
            <a:ext cx="3703001" cy="2019274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F1A1BC3-B96C-42C1-8466-A46961E772B9}"/>
              </a:ext>
            </a:extLst>
          </p:cNvPr>
          <p:cNvCxnSpPr>
            <a:endCxn id="2" idx="0"/>
          </p:cNvCxnSpPr>
          <p:nvPr/>
        </p:nvCxnSpPr>
        <p:spPr>
          <a:xfrm flipH="1">
            <a:off x="3097916" y="3158836"/>
            <a:ext cx="531975" cy="3800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8411928-4AA5-408F-B917-251E66358C5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28085" y="3200492"/>
            <a:ext cx="645070" cy="4482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47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08395-E4D2-47B5-BBA2-96DA6C17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14B72D-21C5-484A-98F2-775D6E70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QoS</a:t>
            </a:r>
            <a:r>
              <a:rPr lang="zh-TW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(Quality of Service)</a:t>
            </a:r>
            <a:endParaRPr lang="zh-TW" altLang="en-US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DADCB1-2C6E-4803-9E6F-9C4FA48C54AE}"/>
              </a:ext>
            </a:extLst>
          </p:cNvPr>
          <p:cNvSpPr/>
          <p:nvPr/>
        </p:nvSpPr>
        <p:spPr>
          <a:xfrm>
            <a:off x="0" y="1044151"/>
            <a:ext cx="729981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QoS 0 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最多傳送一次（</a:t>
            </a:r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 most once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Publisher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傳訊給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後直接轉傳給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Subscriber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，不會回傳確認封包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QoS 0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就像寄平信，不保證訊息會送達</a:t>
            </a:r>
            <a:endParaRPr lang="zh-TW" altLang="en-US" sz="1400" b="0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 descr="https://i.imgur.com/OD6YhCY.png">
            <a:extLst>
              <a:ext uri="{FF2B5EF4-FFF2-40B4-BE49-F238E27FC236}">
                <a16:creationId xmlns:a16="http://schemas.microsoft.com/office/drawing/2014/main" id="{4508D059-04BF-4089-B015-05FCB7778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" y="1907714"/>
            <a:ext cx="3785610" cy="13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8A2393-12D0-4B6E-860A-A281C1D5CF72}"/>
              </a:ext>
            </a:extLst>
          </p:cNvPr>
          <p:cNvSpPr/>
          <p:nvPr/>
        </p:nvSpPr>
        <p:spPr>
          <a:xfrm>
            <a:off x="0" y="3474487"/>
            <a:ext cx="729981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QoS 1 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至少傳送一次（</a:t>
            </a:r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 least once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傳訊給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後，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會回應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PUBACK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訊息給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，確認收到訊息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沒有收到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PUBACK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回應，就會再次發送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</a:t>
            </a:r>
          </a:p>
        </p:txBody>
      </p:sp>
      <p:pic>
        <p:nvPicPr>
          <p:cNvPr id="2052" name="Picture 4" descr="https://i.imgur.com/kRw4Xmg.png">
            <a:extLst>
              <a:ext uri="{FF2B5EF4-FFF2-40B4-BE49-F238E27FC236}">
                <a16:creationId xmlns:a16="http://schemas.microsoft.com/office/drawing/2014/main" id="{ABD6DC1C-BECD-42F9-88F2-D765F29C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" y="4401414"/>
            <a:ext cx="3477874" cy="16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C6D2D3C-1E87-41DC-A6FB-DD4463DB4D63}"/>
              </a:ext>
            </a:extLst>
          </p:cNvPr>
          <p:cNvSpPr/>
          <p:nvPr/>
        </p:nvSpPr>
        <p:spPr>
          <a:xfrm>
            <a:off x="6886491" y="1019795"/>
            <a:ext cx="53055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QoS 2 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確實傳送一次（</a:t>
            </a:r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exactly once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傳訊給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後，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會回應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PUBREC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訊息給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，確認收到要發布的訊息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收到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PUBREC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回應時，傳送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PUBREL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（釋放發布訊息）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收到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PUBREL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，將訊息發布給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Subscriber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，並向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回報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PUBCOMP</a:t>
            </a:r>
            <a:endParaRPr lang="en-US" altLang="zh-TW" sz="1400" b="0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4" name="Picture 6" descr="https://i.imgur.com/l1I1jCn.png">
            <a:extLst>
              <a:ext uri="{FF2B5EF4-FFF2-40B4-BE49-F238E27FC236}">
                <a16:creationId xmlns:a16="http://schemas.microsoft.com/office/drawing/2014/main" id="{09E32B51-B73A-4D35-A633-C902D40C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05" y="2516782"/>
            <a:ext cx="4984679" cy="228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9B1E468-F3EB-49D7-ACEF-CAD7DDAB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055" y="5022698"/>
            <a:ext cx="3818825" cy="172955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CE16085-16B1-408F-83AA-F6346FBB033B}"/>
              </a:ext>
            </a:extLst>
          </p:cNvPr>
          <p:cNvSpPr/>
          <p:nvPr/>
        </p:nvSpPr>
        <p:spPr>
          <a:xfrm>
            <a:off x="6305304" y="5022698"/>
            <a:ext cx="492660" cy="59569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24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8624B8-66B7-48E5-8C10-1D68B3ED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7075095-A6F5-479A-8604-907B58D8EACE}"/>
              </a:ext>
            </a:extLst>
          </p:cNvPr>
          <p:cNvSpPr txBox="1">
            <a:spLocks/>
          </p:cNvSpPr>
          <p:nvPr/>
        </p:nvSpPr>
        <p:spPr>
          <a:xfrm>
            <a:off x="838200" y="-281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Publisher, Broker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Subscriber</a:t>
            </a:r>
          </a:p>
        </p:txBody>
      </p:sp>
      <p:pic>
        <p:nvPicPr>
          <p:cNvPr id="2050" name="Picture 2" descr="MQTT的Publisher, Broker和Subscriber">
            <a:extLst>
              <a:ext uri="{FF2B5EF4-FFF2-40B4-BE49-F238E27FC236}">
                <a16:creationId xmlns:a16="http://schemas.microsoft.com/office/drawing/2014/main" id="{FE667C5A-A718-402D-B893-2F2108E0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044151"/>
            <a:ext cx="6934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79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74BA0F-AB89-4526-9569-B94CC36A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6F76CEE-D04D-4631-804E-1B71FD9DAF1F}"/>
              </a:ext>
            </a:extLst>
          </p:cNvPr>
          <p:cNvSpPr txBox="1">
            <a:spLocks/>
          </p:cNvSpPr>
          <p:nvPr/>
        </p:nvSpPr>
        <p:spPr>
          <a:xfrm>
            <a:off x="838200" y="-281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的主題（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Topic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）名稱</a:t>
            </a:r>
            <a:endParaRPr lang="en-US" altLang="zh-TW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 descr="主題命名階層結構">
            <a:extLst>
              <a:ext uri="{FF2B5EF4-FFF2-40B4-BE49-F238E27FC236}">
                <a16:creationId xmlns:a16="http://schemas.microsoft.com/office/drawing/2014/main" id="{894D34EC-9BD5-412A-A694-7CAF7DE00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253693"/>
            <a:ext cx="65913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主題名稱範例">
            <a:extLst>
              <a:ext uri="{FF2B5EF4-FFF2-40B4-BE49-F238E27FC236}">
                <a16:creationId xmlns:a16="http://schemas.microsoft.com/office/drawing/2014/main" id="{74B72727-20AC-48B0-BFBD-CC162D909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2" y="4697556"/>
            <a:ext cx="51339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B0907D0-E6C8-49FA-848D-22991F7DF650}"/>
              </a:ext>
            </a:extLst>
          </p:cNvPr>
          <p:cNvSpPr txBox="1"/>
          <p:nvPr/>
        </p:nvSpPr>
        <p:spPr>
          <a:xfrm>
            <a:off x="4082472" y="5818909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home/yard/PIR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706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8624B8-66B7-48E5-8C10-1D68B3ED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7075095-A6F5-479A-8604-907B58D8EACE}"/>
              </a:ext>
            </a:extLst>
          </p:cNvPr>
          <p:cNvSpPr txBox="1">
            <a:spLocks/>
          </p:cNvSpPr>
          <p:nvPr/>
        </p:nvSpPr>
        <p:spPr>
          <a:xfrm>
            <a:off x="838200" y="-281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 Broker(1/2)</a:t>
            </a:r>
          </a:p>
        </p:txBody>
      </p:sp>
      <p:pic>
        <p:nvPicPr>
          <p:cNvPr id="2050" name="Picture 2" descr="MQTT的Publisher, Broker和Subscriber">
            <a:extLst>
              <a:ext uri="{FF2B5EF4-FFF2-40B4-BE49-F238E27FC236}">
                <a16:creationId xmlns:a16="http://schemas.microsoft.com/office/drawing/2014/main" id="{FE667C5A-A718-402D-B893-2F2108E0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044151"/>
            <a:ext cx="6934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687371-1C98-49FD-8282-3AFB339A645A}"/>
              </a:ext>
            </a:extLst>
          </p:cNvPr>
          <p:cNvSpPr/>
          <p:nvPr/>
        </p:nvSpPr>
        <p:spPr>
          <a:xfrm>
            <a:off x="4812145" y="914400"/>
            <a:ext cx="2540000" cy="240145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142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991</Words>
  <Application>Microsoft Office PowerPoint</Application>
  <PresentationFormat>寬螢幕</PresentationFormat>
  <Paragraphs>255</Paragraphs>
  <Slides>54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智慧微電網監控系統</vt:lpstr>
      <vt:lpstr>MQTT</vt:lpstr>
      <vt:lpstr>MQTT</vt:lpstr>
      <vt:lpstr>比較HTTP和MQTT通訊協定</vt:lpstr>
      <vt:lpstr>MQTT訊息格式</vt:lpstr>
      <vt:lpstr>MQTT QoS (Quality of Service)</vt:lpstr>
      <vt:lpstr>PowerPoint 簡報</vt:lpstr>
      <vt:lpstr>PowerPoint 簡報</vt:lpstr>
      <vt:lpstr>PowerPoint 簡報</vt:lpstr>
      <vt:lpstr>PowerPoint 簡報</vt:lpstr>
      <vt:lpstr>架構圖</vt:lpstr>
      <vt:lpstr>接線圖</vt:lpstr>
      <vt:lpstr>接線圖</vt:lpstr>
      <vt:lpstr>Download github代碼包</vt:lpstr>
      <vt:lpstr>安裝Thonny</vt:lpstr>
      <vt:lpstr>下載與安裝驅動程式(1/2)</vt:lpstr>
      <vt:lpstr>下載與安裝驅動程式(2/2)</vt:lpstr>
      <vt:lpstr>Thonny環境設定(1/2)</vt:lpstr>
      <vt:lpstr>Thonny環境設定(2/2)</vt:lpstr>
      <vt:lpstr>將指定.py檔上傳至esp32</vt:lpstr>
      <vt:lpstr>確認連線</vt:lpstr>
      <vt:lpstr>在esp32上安裝MQTT庫</vt:lpstr>
      <vt:lpstr>執行main.py</vt:lpstr>
      <vt:lpstr>安裝Mosquitto(1/2)</vt:lpstr>
      <vt:lpstr>安裝Mosquitto(2/2)</vt:lpstr>
      <vt:lpstr>設定Mosquitto(1/2)</vt:lpstr>
      <vt:lpstr>設定Mosquitto(2/2)</vt:lpstr>
      <vt:lpstr>開啟Mosquitto</vt:lpstr>
      <vt:lpstr>Publisher、Subscriber測試</vt:lpstr>
      <vt:lpstr>使用Python測試(1/3)</vt:lpstr>
      <vt:lpstr>使用Python測試(2/3)</vt:lpstr>
      <vt:lpstr>使用Python測試(3/3)</vt:lpstr>
      <vt:lpstr>安裝 Node-RED</vt:lpstr>
      <vt:lpstr>啟動Node-RED</vt:lpstr>
      <vt:lpstr>開啟瀏覽器進行連線</vt:lpstr>
      <vt:lpstr>安裝Node-RED 儀表板(1/3)</vt:lpstr>
      <vt:lpstr>安裝Node-RED 儀表板(2/3)</vt:lpstr>
      <vt:lpstr>安裝Node-RED 儀表板(3/3)</vt:lpstr>
      <vt:lpstr>開始拉節點</vt:lpstr>
      <vt:lpstr>節點設定(1/6)</vt:lpstr>
      <vt:lpstr>節點設定(2/6)</vt:lpstr>
      <vt:lpstr>節點設定(3/6)</vt:lpstr>
      <vt:lpstr>節點設定(4/6)</vt:lpstr>
      <vt:lpstr>節點設定(5/6)</vt:lpstr>
      <vt:lpstr>節點設定(6/6)</vt:lpstr>
      <vt:lpstr>安裝 Node-RED Dashboard</vt:lpstr>
      <vt:lpstr>使用瀏覽器看儀表板的畫面</vt:lpstr>
      <vt:lpstr>節點設定(1/4)</vt:lpstr>
      <vt:lpstr>節點設定(2/4)</vt:lpstr>
      <vt:lpstr>節點設定(3/4)</vt:lpstr>
      <vt:lpstr>節點設定(4/4)</vt:lpstr>
      <vt:lpstr>最後排版完的結果</vt:lpstr>
      <vt:lpstr>其他指令</vt:lpstr>
      <vt:lpstr>回家作業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LAB309</dc:creator>
  <cp:lastModifiedBy>LAB309</cp:lastModifiedBy>
  <cp:revision>62</cp:revision>
  <dcterms:created xsi:type="dcterms:W3CDTF">2022-12-19T06:38:47Z</dcterms:created>
  <dcterms:modified xsi:type="dcterms:W3CDTF">2023-04-15T05:35:37Z</dcterms:modified>
</cp:coreProperties>
</file>